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7"/>
  </p:notesMasterIdLst>
  <p:sldIdLst>
    <p:sldId id="256" r:id="rId2"/>
    <p:sldId id="257" r:id="rId3"/>
    <p:sldId id="258" r:id="rId4"/>
    <p:sldId id="276" r:id="rId5"/>
    <p:sldId id="277" r:id="rId6"/>
    <p:sldId id="278" r:id="rId7"/>
    <p:sldId id="279" r:id="rId8"/>
    <p:sldId id="282" r:id="rId9"/>
    <p:sldId id="296" r:id="rId10"/>
    <p:sldId id="283" r:id="rId11"/>
    <p:sldId id="284" r:id="rId12"/>
    <p:sldId id="280" r:id="rId13"/>
    <p:sldId id="285" r:id="rId14"/>
    <p:sldId id="286" r:id="rId15"/>
    <p:sldId id="287" r:id="rId16"/>
    <p:sldId id="297" r:id="rId17"/>
    <p:sldId id="289" r:id="rId18"/>
    <p:sldId id="298" r:id="rId19"/>
    <p:sldId id="290" r:id="rId20"/>
    <p:sldId id="299" r:id="rId21"/>
    <p:sldId id="292" r:id="rId22"/>
    <p:sldId id="294" r:id="rId23"/>
    <p:sldId id="293" r:id="rId24"/>
    <p:sldId id="295" r:id="rId25"/>
    <p:sldId id="27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8" autoAdjust="0"/>
    <p:restoredTop sz="87805" autoAdjust="0"/>
  </p:normalViewPr>
  <p:slideViewPr>
    <p:cSldViewPr>
      <p:cViewPr varScale="1">
        <p:scale>
          <a:sx n="94" d="100"/>
          <a:sy n="94" d="100"/>
        </p:scale>
        <p:origin x="-5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50FB2-B8C8-4D71-8484-2677EF833196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3D306-2C04-4040-AB90-FC6AA8BBC0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04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B44CD9-CC29-4A19-8BB9-548507DE5CC8}" type="slidenum">
              <a:rPr lang="en-US"/>
              <a:pPr/>
              <a:t>3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</a:rPr>
              <a:t>SELECT EMPNO, ENAME, JOB, MGR, HIREDATE, SAL, LOC, DNAME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</a:rPr>
              <a:t>FROM DEPT, EMP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</a:rPr>
              <a:t>WHERE EMP.DEPTNO = DEPT.DEPTNO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</a:rPr>
              <a:t>AND LOWER(ENAME) LIKE '%' || LOWER(:P??_ENAME) || '%'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</a:rPr>
              <a:t>AND EMP.DEPTNO = DECODE(:P??_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</a:rPr>
              <a:t>DEPT,null,EMP.DEPTNO,:P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</a:rPr>
              <a:t>??_DEPT)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3D306-2C04-4040-AB90-FC6AA8BBC03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</a:rPr>
              <a:t>EMP.DEPTNO = DECODE(:P10_DEPT,null,EMP.DEPTNO,:P10_DEPT)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+mn-ea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Means: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</a:rPr>
              <a:t>(:P10_DEPT IS null) THEN</a:t>
            </a:r>
          </a:p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</a:rPr>
              <a:t>    EMP.DEPTNO = EMP.DEPTNO;</a:t>
            </a:r>
          </a:p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</a:rPr>
              <a:t>ELSE</a:t>
            </a:r>
          </a:p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</a:rPr>
              <a:t>    EMP.DEPTNO = :P10_DEPT;</a:t>
            </a:r>
          </a:p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</a:rPr>
              <a:t>ENDIF;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3D306-2C04-4040-AB90-FC6AA8BBC03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44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select DNAME as </a:t>
            </a:r>
            <a:r>
              <a:rPr lang="en-US" dirty="0" err="1" smtClean="0"/>
              <a:t>display_value</a:t>
            </a:r>
            <a:r>
              <a:rPr lang="en-US" dirty="0" smtClean="0"/>
              <a:t>, DEPTNO as </a:t>
            </a:r>
            <a:r>
              <a:rPr lang="en-US" dirty="0" err="1" smtClean="0"/>
              <a:t>return_value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from DEPT</a:t>
            </a:r>
          </a:p>
          <a:p>
            <a:pPr lvl="0"/>
            <a:r>
              <a:rPr lang="en-US" dirty="0" smtClean="0"/>
              <a:t>order by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3D306-2C04-4040-AB90-FC6AA8BBC03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00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DECLARE</a:t>
            </a:r>
          </a:p>
          <a:p>
            <a:r>
              <a:rPr lang="en-US" sz="1200" dirty="0" smtClean="0"/>
              <a:t>  L_DEPT VARCHAR2(100);</a:t>
            </a:r>
          </a:p>
          <a:p>
            <a:r>
              <a:rPr lang="en-US" sz="1200" dirty="0" smtClean="0"/>
              <a:t>BEGIN</a:t>
            </a:r>
          </a:p>
          <a:p>
            <a:r>
              <a:rPr lang="en-US" sz="1200" dirty="0" smtClean="0"/>
              <a:t>  :P??_TEXT := NULL;</a:t>
            </a:r>
          </a:p>
          <a:p>
            <a:r>
              <a:rPr lang="en-US" sz="1200" dirty="0" smtClean="0"/>
              <a:t>  IF :P??_DEPT IS NOT null</a:t>
            </a:r>
          </a:p>
          <a:p>
            <a:r>
              <a:rPr lang="en-US" sz="1200" dirty="0" smtClean="0"/>
              <a:t>  THEN </a:t>
            </a:r>
          </a:p>
          <a:p>
            <a:r>
              <a:rPr lang="en-US" sz="1200" dirty="0" smtClean="0"/>
              <a:t>    SELECT DNAME INTO L_DEPT FROM DEPT WHERE DEPTNO = :P??_DEPT;</a:t>
            </a:r>
          </a:p>
          <a:p>
            <a:r>
              <a:rPr lang="en-US" sz="1200" dirty="0" smtClean="0"/>
              <a:t>    :P??_TEXT := :P??_TEXT || ' IN DEPARTMENT ' || L_DEPT;</a:t>
            </a:r>
          </a:p>
          <a:p>
            <a:r>
              <a:rPr lang="en-US" sz="1200" dirty="0" smtClean="0"/>
              <a:t>  END IF;</a:t>
            </a:r>
          </a:p>
          <a:p>
            <a:r>
              <a:rPr lang="en-US" sz="1200" dirty="0" smtClean="0"/>
              <a:t>END;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3D306-2C04-4040-AB90-FC6AA8BBC03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33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May need to modify the process point of process “get region title info”.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3D306-2C04-4040-AB90-FC6AA8BBC03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18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Oracle Application Express (APEX)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Implementation for </a:t>
            </a:r>
          </a:p>
          <a:p>
            <a:r>
              <a:rPr lang="en-US" dirty="0" smtClean="0"/>
              <a:t>COSC 5050 Distributed Database Applications</a:t>
            </a:r>
          </a:p>
          <a:p>
            <a:r>
              <a:rPr lang="en-US" dirty="0" smtClean="0"/>
              <a:t>Lab3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a Search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 search region</a:t>
            </a:r>
          </a:p>
          <a:p>
            <a:pPr lvl="1"/>
            <a:r>
              <a:rPr lang="en-US" dirty="0"/>
              <a:t>Edit the page </a:t>
            </a:r>
            <a:r>
              <a:rPr lang="en-US" dirty="0">
                <a:sym typeface="Wingdings" pitchFamily="2" charset="2"/>
              </a:rPr>
              <a:t> right click Regions  Create</a:t>
            </a:r>
          </a:p>
          <a:p>
            <a:pPr lvl="1"/>
            <a:r>
              <a:rPr lang="en-US" dirty="0"/>
              <a:t>Region: HTML </a:t>
            </a:r>
            <a:r>
              <a:rPr lang="en-US" dirty="0">
                <a:sym typeface="Wingdings" pitchFamily="2" charset="2"/>
              </a:rPr>
              <a:t> HTML</a:t>
            </a:r>
          </a:p>
          <a:p>
            <a:pPr lvl="1"/>
            <a:r>
              <a:rPr lang="en-US" dirty="0">
                <a:sym typeface="Wingdings" pitchFamily="2" charset="2"/>
              </a:rPr>
              <a:t>Title: Search</a:t>
            </a:r>
          </a:p>
          <a:p>
            <a:pPr lvl="1"/>
            <a:r>
              <a:rPr lang="en-US" dirty="0">
                <a:sym typeface="Wingdings" pitchFamily="2" charset="2"/>
              </a:rPr>
              <a:t>Take other defaults  Create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983687"/>
            <a:ext cx="1971675" cy="2408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386595"/>
            <a:ext cx="2134553" cy="2005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a Query Region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Create a query region</a:t>
            </a:r>
          </a:p>
          <a:p>
            <a:pPr lvl="1"/>
            <a:r>
              <a:rPr lang="en-US" dirty="0"/>
              <a:t>Regions </a:t>
            </a:r>
            <a:r>
              <a:rPr lang="en-US" dirty="0">
                <a:sym typeface="Wingdings" pitchFamily="2" charset="2"/>
              </a:rPr>
              <a:t> Create</a:t>
            </a:r>
          </a:p>
          <a:p>
            <a:pPr lvl="1"/>
            <a:r>
              <a:rPr lang="en-US" dirty="0"/>
              <a:t>Type of region: Report </a:t>
            </a:r>
            <a:r>
              <a:rPr lang="en-US" dirty="0">
                <a:sym typeface="Wingdings" pitchFamily="2" charset="2"/>
              </a:rPr>
              <a:t> Classic Report</a:t>
            </a:r>
          </a:p>
          <a:p>
            <a:pPr lvl="1"/>
            <a:r>
              <a:rPr lang="en-US" dirty="0">
                <a:sym typeface="Wingdings" pitchFamily="2" charset="2"/>
              </a:rPr>
              <a:t>Title: Employee &amp;P??_TEXT.</a:t>
            </a:r>
          </a:p>
          <a:p>
            <a:pPr lvl="2"/>
            <a:r>
              <a:rPr lang="en-US" dirty="0">
                <a:sym typeface="Wingdings" pitchFamily="2" charset="2"/>
              </a:rPr>
              <a:t>&amp;P??_TEXT is a substitution string</a:t>
            </a:r>
          </a:p>
          <a:p>
            <a:pPr lvl="2"/>
            <a:r>
              <a:rPr lang="en-US" dirty="0">
                <a:sym typeface="Wingdings" pitchFamily="2" charset="2"/>
              </a:rPr>
              <a:t>P?? is the page number, use your current page number</a:t>
            </a:r>
          </a:p>
          <a:p>
            <a:pPr lvl="2"/>
            <a:r>
              <a:rPr lang="en-US" dirty="0">
                <a:sym typeface="Wingdings" pitchFamily="2" charset="2"/>
              </a:rPr>
              <a:t>Do not forget the period at the end, it is needed as part of the title</a:t>
            </a:r>
          </a:p>
          <a:p>
            <a:pPr lvl="1"/>
            <a:r>
              <a:rPr lang="en-US" dirty="0">
                <a:sym typeface="Wingdings" pitchFamily="2" charset="2"/>
              </a:rPr>
              <a:t>Enter SQL Query (change to your page number)</a:t>
            </a:r>
          </a:p>
          <a:p>
            <a:pPr lvl="1"/>
            <a:r>
              <a:rPr lang="en-US" dirty="0">
                <a:sym typeface="Wingdings" pitchFamily="2" charset="2"/>
              </a:rPr>
              <a:t>Column Heading Sorting: Yes</a:t>
            </a:r>
          </a:p>
          <a:p>
            <a:pPr lvl="1"/>
            <a:r>
              <a:rPr lang="en-US" dirty="0">
                <a:sym typeface="Wingdings" pitchFamily="2" charset="2"/>
              </a:rPr>
              <a:t>Take other defaults  Create </a:t>
            </a:r>
            <a:r>
              <a:rPr lang="en-US" dirty="0" smtClean="0">
                <a:sym typeface="Wingdings" pitchFamily="2" charset="2"/>
              </a:rPr>
              <a:t>Region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Decode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function has the functionality of an IF-THEN-ELSE statement</a:t>
            </a:r>
          </a:p>
          <a:p>
            <a:r>
              <a:rPr lang="en-US" dirty="0" smtClean="0"/>
              <a:t>Syntax for the decode function </a:t>
            </a:r>
          </a:p>
          <a:p>
            <a:pPr lvl="1"/>
            <a:r>
              <a:rPr lang="en-US" sz="2200" dirty="0" smtClean="0"/>
              <a:t>decode ( expression , search , result [, search , result]... [, default] ) </a:t>
            </a:r>
          </a:p>
          <a:p>
            <a:pPr lvl="1"/>
            <a:r>
              <a:rPr lang="en-US" dirty="0" smtClean="0"/>
              <a:t>Expression -- the value to compare</a:t>
            </a:r>
          </a:p>
          <a:p>
            <a:pPr lvl="1"/>
            <a:r>
              <a:rPr lang="en-US" dirty="0" smtClean="0"/>
              <a:t>Search -- the value that is compared against expression</a:t>
            </a:r>
          </a:p>
          <a:p>
            <a:pPr lvl="1"/>
            <a:r>
              <a:rPr lang="en-US" dirty="0" smtClean="0"/>
              <a:t>Result -- the value returned, if expression is equal to search</a:t>
            </a:r>
          </a:p>
          <a:p>
            <a:pPr lvl="1"/>
            <a:r>
              <a:rPr lang="en-US" dirty="0" smtClean="0"/>
              <a:t>Default is optional</a:t>
            </a:r>
          </a:p>
          <a:p>
            <a:pPr lvl="2"/>
            <a:r>
              <a:rPr lang="en-US" dirty="0" smtClean="0"/>
              <a:t>If no matches are found, the decode will return default</a:t>
            </a:r>
          </a:p>
          <a:p>
            <a:pPr lvl="2"/>
            <a:r>
              <a:rPr lang="en-US" dirty="0" smtClean="0"/>
              <a:t>If default is omitted, then the decode statement will return null (if no matches are found)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the Created Regions</a:t>
            </a:r>
            <a:endParaRPr lang="en-US" dirty="0"/>
          </a:p>
        </p:txBody>
      </p:sp>
      <p:sp>
        <p:nvSpPr>
          <p:cNvPr id="7" name="Text Placeholder 9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/>
          <a:lstStyle/>
          <a:p>
            <a:r>
              <a:rPr lang="en-US" dirty="0" smtClean="0"/>
              <a:t>Two regions have been created</a:t>
            </a:r>
          </a:p>
          <a:p>
            <a:pPr lvl="1"/>
            <a:r>
              <a:rPr lang="en-US" dirty="0" smtClean="0"/>
              <a:t>HTML search r</a:t>
            </a:r>
            <a:r>
              <a:rPr lang="en-US" baseline="0" dirty="0" smtClean="0"/>
              <a:t>egion</a:t>
            </a:r>
          </a:p>
          <a:p>
            <a:pPr lvl="1"/>
            <a:r>
              <a:rPr lang="en-US" dirty="0" smtClean="0"/>
              <a:t>SQL query report region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940" y="4114800"/>
            <a:ext cx="19431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895600"/>
            <a:ext cx="3920445" cy="3399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Form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following form items in the HTML search region</a:t>
            </a:r>
          </a:p>
          <a:p>
            <a:pPr lvl="1"/>
            <a:r>
              <a:rPr lang="en-US" dirty="0"/>
              <a:t>The search employee text field for P??_ENAME</a:t>
            </a:r>
          </a:p>
          <a:p>
            <a:pPr lvl="1"/>
            <a:r>
              <a:rPr lang="en-US" dirty="0"/>
              <a:t>A hidden text field for P??_TEXT</a:t>
            </a:r>
          </a:p>
          <a:p>
            <a:pPr lvl="1"/>
            <a:r>
              <a:rPr lang="en-US" dirty="0"/>
              <a:t>The department select list for P??_DEPT</a:t>
            </a:r>
          </a:p>
          <a:p>
            <a:pPr lvl="1"/>
            <a:r>
              <a:rPr lang="en-US" dirty="0"/>
              <a:t>A submit button</a:t>
            </a:r>
          </a:p>
          <a:p>
            <a:r>
              <a:rPr lang="en-US" dirty="0"/>
              <a:t>Add a process to set the hidden text field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Search Employee Text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search employee text field for P??_ENAME</a:t>
            </a:r>
          </a:p>
          <a:p>
            <a:pPr lvl="1"/>
            <a:r>
              <a:rPr lang="en-US" dirty="0"/>
              <a:t>Edit the page </a:t>
            </a:r>
            <a:r>
              <a:rPr lang="en-US" dirty="0">
                <a:sym typeface="Wingdings" pitchFamily="2" charset="2"/>
              </a:rPr>
              <a:t> r</a:t>
            </a:r>
            <a:r>
              <a:rPr lang="en-US" dirty="0"/>
              <a:t>ight click Search </a:t>
            </a:r>
            <a:r>
              <a:rPr lang="en-US" dirty="0">
                <a:sym typeface="Wingdings" pitchFamily="2" charset="2"/>
              </a:rPr>
              <a:t> Create Page Item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Text field</a:t>
            </a:r>
            <a:endParaRPr lang="en-US" dirty="0"/>
          </a:p>
          <a:p>
            <a:pPr lvl="1"/>
            <a:r>
              <a:rPr lang="en-US" dirty="0"/>
              <a:t>Item name: P??_ENAME </a:t>
            </a:r>
          </a:p>
          <a:p>
            <a:pPr lvl="2"/>
            <a:r>
              <a:rPr lang="en-US" dirty="0"/>
              <a:t>(use your page number)</a:t>
            </a:r>
          </a:p>
          <a:p>
            <a:pPr lvl="1"/>
            <a:r>
              <a:rPr lang="en-US" dirty="0"/>
              <a:t>Region: Search</a:t>
            </a:r>
          </a:p>
          <a:p>
            <a:pPr lvl="1"/>
            <a:r>
              <a:rPr lang="en-US" dirty="0"/>
              <a:t>Label: Search Employee</a:t>
            </a:r>
          </a:p>
          <a:p>
            <a:pPr lvl="1"/>
            <a:r>
              <a:rPr lang="en-US" dirty="0"/>
              <a:t>Take </a:t>
            </a:r>
            <a:r>
              <a:rPr lang="en-US" dirty="0">
                <a:sym typeface="Wingdings" pitchFamily="2" charset="2"/>
              </a:rPr>
              <a:t>other defaults  Create Item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276600"/>
            <a:ext cx="2299982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hidden field for P??_TEXT</a:t>
            </a:r>
          </a:p>
          <a:p>
            <a:pPr lvl="1"/>
            <a:r>
              <a:rPr lang="en-US" dirty="0"/>
              <a:t>Edit the page </a:t>
            </a:r>
            <a:r>
              <a:rPr lang="en-US" dirty="0">
                <a:sym typeface="Wingdings" pitchFamily="2" charset="2"/>
              </a:rPr>
              <a:t> r</a:t>
            </a:r>
            <a:r>
              <a:rPr lang="en-US" dirty="0"/>
              <a:t>ight click Search </a:t>
            </a:r>
            <a:r>
              <a:rPr lang="en-US" dirty="0">
                <a:sym typeface="Wingdings" pitchFamily="2" charset="2"/>
              </a:rPr>
              <a:t> Create Page Item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Hidden</a:t>
            </a:r>
            <a:endParaRPr lang="en-US" dirty="0" smtClean="0"/>
          </a:p>
          <a:p>
            <a:pPr lvl="1"/>
            <a:r>
              <a:rPr lang="en-US" dirty="0" smtClean="0"/>
              <a:t>Item name: P??_TEXT (use your page number)</a:t>
            </a:r>
          </a:p>
          <a:p>
            <a:pPr lvl="1"/>
            <a:r>
              <a:rPr lang="en-US" dirty="0" smtClean="0"/>
              <a:t>Region: Employee &amp;P??_TEXT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/>
              <a:t>Take </a:t>
            </a:r>
            <a:r>
              <a:rPr lang="en-US" dirty="0">
                <a:sym typeface="Wingdings" pitchFamily="2" charset="2"/>
              </a:rPr>
              <a:t>other defaults  Create </a:t>
            </a:r>
            <a:r>
              <a:rPr lang="en-US" dirty="0" smtClean="0">
                <a:sym typeface="Wingdings" pitchFamily="2" charset="2"/>
              </a:rPr>
              <a:t>Item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162" y="4724400"/>
            <a:ext cx="197167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909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 Select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Create department select list for P??_DEPT</a:t>
            </a:r>
          </a:p>
          <a:p>
            <a:pPr lvl="1"/>
            <a:r>
              <a:rPr lang="en-US" dirty="0"/>
              <a:t>Edit the page </a:t>
            </a:r>
            <a:r>
              <a:rPr lang="en-US" dirty="0">
                <a:sym typeface="Wingdings" pitchFamily="2" charset="2"/>
              </a:rPr>
              <a:t> r</a:t>
            </a:r>
            <a:r>
              <a:rPr lang="en-US" dirty="0"/>
              <a:t>ight click Search </a:t>
            </a:r>
            <a:r>
              <a:rPr lang="en-US" dirty="0">
                <a:sym typeface="Wingdings" pitchFamily="2" charset="2"/>
              </a:rPr>
              <a:t> Create Page Item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Select List</a:t>
            </a:r>
            <a:endParaRPr lang="en-US" dirty="0"/>
          </a:p>
          <a:p>
            <a:pPr lvl="1"/>
            <a:r>
              <a:rPr lang="en-US" dirty="0"/>
              <a:t>Item name: P??_DEPT (use your page number)</a:t>
            </a:r>
          </a:p>
          <a:p>
            <a:pPr lvl="1"/>
            <a:r>
              <a:rPr lang="en-US" dirty="0"/>
              <a:t>Region: Search</a:t>
            </a:r>
          </a:p>
          <a:p>
            <a:pPr lvl="1"/>
            <a:r>
              <a:rPr lang="en-US" dirty="0"/>
              <a:t>Label: Department</a:t>
            </a:r>
          </a:p>
          <a:p>
            <a:pPr lvl="1"/>
            <a:r>
              <a:rPr lang="en-US" dirty="0"/>
              <a:t>Null display value: – All –</a:t>
            </a:r>
          </a:p>
          <a:p>
            <a:pPr lvl="1"/>
            <a:r>
              <a:rPr lang="en-US" dirty="0"/>
              <a:t>List of value query: </a:t>
            </a:r>
          </a:p>
          <a:p>
            <a:pPr lvl="1"/>
            <a:r>
              <a:rPr lang="en-US" dirty="0"/>
              <a:t>Take </a:t>
            </a:r>
            <a:r>
              <a:rPr lang="en-US" dirty="0">
                <a:sym typeface="Wingdings" pitchFamily="2" charset="2"/>
              </a:rPr>
              <a:t>other defaults  Create Item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 Select List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76301" y="2133601"/>
            <a:ext cx="7277099" cy="3764281"/>
            <a:chOff x="876301" y="2133601"/>
            <a:chExt cx="7277099" cy="3764281"/>
          </a:xfrm>
        </p:grpSpPr>
        <p:pic>
          <p:nvPicPr>
            <p:cNvPr id="1229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6301" y="2133601"/>
              <a:ext cx="5715000" cy="3581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29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8700" y="3124202"/>
              <a:ext cx="3314700" cy="2773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2372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 Button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submit the page, add a submit button</a:t>
            </a:r>
          </a:p>
          <a:p>
            <a:pPr lvl="1"/>
            <a:r>
              <a:rPr lang="en-US" dirty="0"/>
              <a:t>Once the user enters search criteria, the page needs to be submitted so that the query will be rerun against that criteria</a:t>
            </a:r>
          </a:p>
          <a:p>
            <a:r>
              <a:rPr lang="en-US" dirty="0"/>
              <a:t>Create button</a:t>
            </a:r>
          </a:p>
          <a:p>
            <a:pPr lvl="1"/>
            <a:r>
              <a:rPr lang="en-US" dirty="0"/>
              <a:t>Edit the page </a:t>
            </a:r>
            <a:r>
              <a:rPr lang="en-US" dirty="0">
                <a:sym typeface="Wingdings" pitchFamily="2" charset="2"/>
              </a:rPr>
              <a:t> r</a:t>
            </a:r>
            <a:r>
              <a:rPr lang="en-US" dirty="0"/>
              <a:t>ight click Search</a:t>
            </a:r>
          </a:p>
          <a:p>
            <a:pPr marL="393192" lvl="1" indent="0">
              <a:buNone/>
            </a:pPr>
            <a:r>
              <a:rPr lang="en-US" dirty="0">
                <a:sym typeface="Wingdings" pitchFamily="2" charset="2"/>
              </a:rPr>
              <a:t>    Create Page Item Button</a:t>
            </a:r>
            <a:endParaRPr lang="en-US" dirty="0"/>
          </a:p>
          <a:p>
            <a:pPr lvl="1"/>
            <a:r>
              <a:rPr lang="en-US" dirty="0"/>
              <a:t>Button name: P??_GO</a:t>
            </a:r>
          </a:p>
          <a:p>
            <a:pPr lvl="1"/>
            <a:r>
              <a:rPr lang="en-US" dirty="0"/>
              <a:t>Button label: Go</a:t>
            </a:r>
          </a:p>
          <a:p>
            <a:pPr lvl="1"/>
            <a:r>
              <a:rPr lang="en-US" dirty="0"/>
              <a:t>Take </a:t>
            </a:r>
            <a:r>
              <a:rPr lang="en-US" dirty="0">
                <a:sym typeface="Wingdings" pitchFamily="2" charset="2"/>
              </a:rPr>
              <a:t>other defaults  Create Button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10000"/>
            <a:ext cx="2074545" cy="1903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APEX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and customizing report</a:t>
            </a:r>
          </a:p>
          <a:p>
            <a:pPr lvl="1"/>
            <a:r>
              <a:rPr lang="en-US" dirty="0" smtClean="0"/>
              <a:t>Column format (date/time, price)</a:t>
            </a:r>
          </a:p>
          <a:p>
            <a:pPr lvl="1"/>
            <a:r>
              <a:rPr lang="en-US" dirty="0" smtClean="0"/>
              <a:t>Column sorting</a:t>
            </a:r>
          </a:p>
          <a:p>
            <a:pPr lvl="1"/>
            <a:r>
              <a:rPr lang="en-US" dirty="0" smtClean="0"/>
              <a:t>Pagination</a:t>
            </a:r>
          </a:p>
          <a:p>
            <a:r>
              <a:rPr lang="en-US" dirty="0" smtClean="0"/>
              <a:t>Creating parameterized report</a:t>
            </a:r>
          </a:p>
          <a:p>
            <a:r>
              <a:rPr lang="en-US" dirty="0" smtClean="0"/>
              <a:t>Creating drill down report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Create a process that sets the value for the hidden item P??_TEXT.</a:t>
            </a:r>
          </a:p>
          <a:p>
            <a:r>
              <a:rPr lang="en-US" dirty="0" smtClean="0"/>
              <a:t>The value of P??_TEXT determines the region title</a:t>
            </a:r>
          </a:p>
          <a:p>
            <a:r>
              <a:rPr lang="en-US" dirty="0" smtClean="0"/>
              <a:t>Create process</a:t>
            </a:r>
          </a:p>
          <a:p>
            <a:pPr lvl="1"/>
            <a:r>
              <a:rPr lang="en-US" dirty="0" smtClean="0"/>
              <a:t>In Page Processing area, right click Processes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create</a:t>
            </a:r>
          </a:p>
          <a:p>
            <a:pPr lvl="1"/>
            <a:r>
              <a:rPr lang="en-US" dirty="0" smtClean="0"/>
              <a:t>Category of process </a:t>
            </a:r>
            <a:r>
              <a:rPr lang="en-US" dirty="0" smtClean="0">
                <a:sym typeface="Wingdings" pitchFamily="2" charset="2"/>
              </a:rPr>
              <a:t> PL/SQL</a:t>
            </a:r>
            <a:endParaRPr lang="en-US" dirty="0" smtClean="0"/>
          </a:p>
          <a:p>
            <a:pPr lvl="1"/>
            <a:r>
              <a:rPr lang="en-US" dirty="0" smtClean="0"/>
              <a:t>Name: get region title info</a:t>
            </a:r>
          </a:p>
          <a:p>
            <a:pPr lvl="1"/>
            <a:r>
              <a:rPr lang="en-US" dirty="0" smtClean="0"/>
              <a:t>Enter PL/SQL page process:</a:t>
            </a:r>
          </a:p>
          <a:p>
            <a:pPr lvl="1"/>
            <a:r>
              <a:rPr lang="en-US" dirty="0"/>
              <a:t>Take </a:t>
            </a:r>
            <a:r>
              <a:rPr lang="en-US" dirty="0">
                <a:sym typeface="Wingdings" pitchFamily="2" charset="2"/>
              </a:rPr>
              <a:t>other defaults  </a:t>
            </a:r>
            <a:r>
              <a:rPr lang="en-US" dirty="0" smtClean="0">
                <a:sym typeface="Wingdings" pitchFamily="2" charset="2"/>
              </a:rPr>
              <a:t>Create Process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286253"/>
            <a:ext cx="2125980" cy="1903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862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Parameterized Report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386" y="2286000"/>
            <a:ext cx="4834890" cy="3454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Drill Down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Linking the Department report to the Employee report</a:t>
            </a:r>
          </a:p>
          <a:p>
            <a:pPr lvl="1"/>
            <a:r>
              <a:rPr lang="en-US" dirty="0" smtClean="0"/>
              <a:t>Edit department report page (page 2)</a:t>
            </a:r>
          </a:p>
          <a:p>
            <a:pPr lvl="1"/>
            <a:r>
              <a:rPr lang="en-US" dirty="0" smtClean="0"/>
              <a:t>In the Regions area:</a:t>
            </a:r>
          </a:p>
          <a:p>
            <a:pPr lvl="2"/>
            <a:r>
              <a:rPr lang="en-US" dirty="0" smtClean="0"/>
              <a:t>Department </a:t>
            </a:r>
            <a:r>
              <a:rPr lang="en-US" dirty="0" smtClean="0">
                <a:sym typeface="Wingdings" pitchFamily="2" charset="2"/>
              </a:rPr>
              <a:t> Edit </a:t>
            </a:r>
            <a:r>
              <a:rPr lang="en-US" smtClean="0">
                <a:sym typeface="Wingdings" pitchFamily="2" charset="2"/>
              </a:rPr>
              <a:t>report </a:t>
            </a:r>
            <a:r>
              <a:rPr lang="en-US" smtClean="0">
                <a:sym typeface="Wingdings" pitchFamily="2" charset="2"/>
              </a:rPr>
              <a:t>Attributes</a:t>
            </a:r>
            <a:endParaRPr lang="en-US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590800"/>
            <a:ext cx="22479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187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Drill Down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Linking the Department report to the Employee report</a:t>
            </a:r>
          </a:p>
          <a:p>
            <a:pPr lvl="1"/>
            <a:r>
              <a:rPr lang="en-US" dirty="0"/>
              <a:t>Edit DETPNO column </a:t>
            </a:r>
            <a:r>
              <a:rPr lang="en-US" dirty="0">
                <a:sym typeface="Wingdings" pitchFamily="2" charset="2"/>
              </a:rPr>
              <a:t> Column Link</a:t>
            </a:r>
          </a:p>
          <a:p>
            <a:pPr lvl="1"/>
            <a:r>
              <a:rPr lang="en-US" dirty="0">
                <a:sym typeface="Wingdings" pitchFamily="2" charset="2"/>
              </a:rPr>
              <a:t>Link text: #DEPTNO# (this is a template substitution)</a:t>
            </a:r>
          </a:p>
          <a:p>
            <a:pPr lvl="1"/>
            <a:r>
              <a:rPr lang="en-US" dirty="0">
                <a:sym typeface="Wingdings" pitchFamily="2" charset="2"/>
              </a:rPr>
              <a:t>Target: Page in this application</a:t>
            </a:r>
          </a:p>
          <a:p>
            <a:pPr lvl="1"/>
            <a:r>
              <a:rPr lang="en-US" dirty="0">
                <a:sym typeface="Wingdings" pitchFamily="2" charset="2"/>
              </a:rPr>
              <a:t>Page: 5 (target to Parameterized Report page, use your page number)</a:t>
            </a:r>
          </a:p>
          <a:p>
            <a:pPr lvl="1"/>
            <a:r>
              <a:rPr lang="en-US" dirty="0">
                <a:sym typeface="Wingdings" pitchFamily="2" charset="2"/>
              </a:rPr>
              <a:t>Set item 1 session state</a:t>
            </a:r>
          </a:p>
          <a:p>
            <a:pPr lvl="2"/>
            <a:r>
              <a:rPr lang="en-US" dirty="0">
                <a:sym typeface="Wingdings" pitchFamily="2" charset="2"/>
              </a:rPr>
              <a:t>Name: P??_DEPT</a:t>
            </a:r>
          </a:p>
          <a:p>
            <a:pPr lvl="2"/>
            <a:r>
              <a:rPr lang="en-US" dirty="0">
                <a:sym typeface="Wingdings" pitchFamily="2" charset="2"/>
              </a:rPr>
              <a:t>Value: #DEPTNO#</a:t>
            </a:r>
          </a:p>
          <a:p>
            <a:pPr lvl="1"/>
            <a:r>
              <a:rPr lang="en-US" dirty="0">
                <a:sym typeface="Wingdings" pitchFamily="2" charset="2"/>
              </a:rPr>
              <a:t> Apply Changes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267200"/>
            <a:ext cx="4000500" cy="2126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Drill Down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department number to drill down to employee report for the choose department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295400" y="3124200"/>
            <a:ext cx="6592269" cy="2920569"/>
            <a:chOff x="1496331" y="3276600"/>
            <a:chExt cx="6592269" cy="2920569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6331" y="3276600"/>
              <a:ext cx="3147060" cy="17449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1" name="Straight Connector 10"/>
            <p:cNvCxnSpPr/>
            <p:nvPr/>
          </p:nvCxnSpPr>
          <p:spPr>
            <a:xfrm rot="5400000">
              <a:off x="1906875" y="5075482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097375" y="5265982"/>
              <a:ext cx="1600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3810000"/>
              <a:ext cx="4278600" cy="2387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8485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Express User’s Guide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Building an Application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Creating Reports</a:t>
            </a:r>
          </a:p>
          <a:p>
            <a:r>
              <a:rPr lang="en-US" dirty="0" smtClean="0">
                <a:sym typeface="Wingdings" pitchFamily="2" charset="2"/>
              </a:rPr>
              <a:t>Application Express Advanced Tutorials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How to create a parameterized report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How to create a drill down report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/>
              <a:t>Oracle APEX Report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latinLnBrk="0" hangingPunct="1"/>
            <a:r>
              <a:rPr kumimoji="0" lang="en-US" sz="26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Oracle APEX report is the formatted result of a SQL query</a:t>
            </a:r>
            <a:endParaRPr lang="en-US" sz="2600" dirty="0" smtClean="0">
              <a:effectLst/>
            </a:endParaRPr>
          </a:p>
          <a:p>
            <a:r>
              <a:rPr lang="en-US" dirty="0"/>
              <a:t>Reports can be generated by defining a report region based on a SQL query</a:t>
            </a:r>
          </a:p>
          <a:p>
            <a:r>
              <a:rPr lang="en-US" dirty="0"/>
              <a:t>Create a report based on a custom SQL SELECT statement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Editing Report Attributes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Customizing reports</a:t>
            </a:r>
          </a:p>
          <a:p>
            <a:pPr lvl="1"/>
            <a:r>
              <a:rPr lang="en-US" dirty="0"/>
              <a:t>SQL report and interactive </a:t>
            </a:r>
            <a:r>
              <a:rPr lang="en-US" dirty="0" smtClean="0"/>
              <a:t>report</a:t>
            </a:r>
          </a:p>
          <a:p>
            <a:r>
              <a:rPr lang="en-US" dirty="0" smtClean="0"/>
              <a:t>Accessing the report attributes page from report region</a:t>
            </a:r>
          </a:p>
          <a:p>
            <a:pPr lvl="1"/>
            <a:r>
              <a:rPr lang="en-US" dirty="0" smtClean="0"/>
              <a:t>Column attributes</a:t>
            </a:r>
          </a:p>
          <a:p>
            <a:pPr lvl="1"/>
            <a:r>
              <a:rPr lang="en-US" dirty="0" smtClean="0"/>
              <a:t>Layout and pagination</a:t>
            </a:r>
          </a:p>
          <a:p>
            <a:pPr lvl="1"/>
            <a:r>
              <a:rPr lang="en-US" dirty="0" smtClean="0"/>
              <a:t>Sorting</a:t>
            </a:r>
          </a:p>
          <a:p>
            <a:pPr lvl="1"/>
            <a:r>
              <a:rPr lang="en-US" dirty="0" smtClean="0"/>
              <a:t>Report export/download</a:t>
            </a:r>
          </a:p>
          <a:p>
            <a:pPr lvl="1"/>
            <a:r>
              <a:rPr lang="en-US" dirty="0" smtClean="0"/>
              <a:t>Break formatting 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684" y="3505200"/>
            <a:ext cx="2089966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Report Attributes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Altering report layout using column attributes</a:t>
            </a:r>
            <a:endParaRPr lang="en-US" baseline="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343" y="2491283"/>
            <a:ext cx="4114800" cy="235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487" y="4724400"/>
            <a:ext cx="5933313" cy="1629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Report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Altering column name</a:t>
            </a:r>
          </a:p>
          <a:p>
            <a:r>
              <a:rPr lang="en-US" dirty="0" smtClean="0"/>
              <a:t>Alignment</a:t>
            </a:r>
          </a:p>
          <a:p>
            <a:r>
              <a:rPr lang="en-US" dirty="0" smtClean="0"/>
              <a:t>Sort</a:t>
            </a:r>
          </a:p>
          <a:p>
            <a:r>
              <a:rPr lang="en-US" dirty="0" smtClean="0"/>
              <a:t>Pagination – number of rows</a:t>
            </a:r>
          </a:p>
          <a:p>
            <a:r>
              <a:rPr lang="en-US" dirty="0" smtClean="0"/>
              <a:t>Report export – CSV, xml</a:t>
            </a:r>
          </a:p>
          <a:p>
            <a:r>
              <a:rPr lang="en-US" dirty="0" smtClean="0"/>
              <a:t>Sum of column</a:t>
            </a:r>
          </a:p>
          <a:p>
            <a:r>
              <a:rPr lang="en-US" dirty="0" smtClean="0"/>
              <a:t>Formatting number and date/time</a:t>
            </a:r>
          </a:p>
          <a:p>
            <a:r>
              <a:rPr lang="en-US" dirty="0" smtClean="0"/>
              <a:t>Column move up/down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Parameterized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Parameterized report</a:t>
            </a:r>
          </a:p>
          <a:p>
            <a:pPr lvl="1"/>
            <a:r>
              <a:rPr lang="en-US" dirty="0" smtClean="0"/>
              <a:t>The results depend on the form input</a:t>
            </a:r>
          </a:p>
          <a:p>
            <a:r>
              <a:rPr lang="en-US" dirty="0" smtClean="0"/>
              <a:t>The report region is based on a SQL query that references the value of form items within the application</a:t>
            </a:r>
          </a:p>
          <a:p>
            <a:r>
              <a:rPr lang="en-US" dirty="0" smtClean="0"/>
              <a:t>Will create</a:t>
            </a:r>
          </a:p>
          <a:p>
            <a:pPr lvl="1"/>
            <a:r>
              <a:rPr lang="en-US" dirty="0" smtClean="0"/>
              <a:t>A blank page</a:t>
            </a:r>
          </a:p>
          <a:p>
            <a:pPr lvl="1"/>
            <a:r>
              <a:rPr lang="en-US" dirty="0" smtClean="0"/>
              <a:t>A search region</a:t>
            </a:r>
          </a:p>
          <a:p>
            <a:pPr lvl="2"/>
            <a:r>
              <a:rPr lang="en-US" dirty="0" smtClean="0"/>
              <a:t>Form items</a:t>
            </a:r>
          </a:p>
          <a:p>
            <a:pPr lvl="2"/>
            <a:r>
              <a:rPr lang="en-US" dirty="0" smtClean="0"/>
              <a:t>Submit button</a:t>
            </a:r>
          </a:p>
          <a:p>
            <a:pPr lvl="1"/>
            <a:r>
              <a:rPr lang="en-US" dirty="0" smtClean="0"/>
              <a:t>A query region</a:t>
            </a:r>
          </a:p>
          <a:p>
            <a:pPr lvl="1"/>
            <a:r>
              <a:rPr lang="en-US" dirty="0" smtClean="0"/>
              <a:t>A process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657600"/>
            <a:ext cx="4267200" cy="2543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a Blank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AnyCo</a:t>
            </a:r>
            <a:r>
              <a:rPr lang="en-US" dirty="0" smtClean="0"/>
              <a:t> Corp application and add a new blank page</a:t>
            </a:r>
          </a:p>
          <a:p>
            <a:r>
              <a:rPr lang="en-US" dirty="0" smtClean="0"/>
              <a:t>In the application home</a:t>
            </a:r>
          </a:p>
          <a:p>
            <a:pPr lvl="1"/>
            <a:r>
              <a:rPr lang="en-US" dirty="0" smtClean="0"/>
              <a:t>Create Page </a:t>
            </a:r>
            <a:r>
              <a:rPr lang="en-US" dirty="0" smtClean="0">
                <a:sym typeface="Wingdings" pitchFamily="2" charset="2"/>
              </a:rPr>
              <a:t> Blank Page  Next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Page name: Parameterized Report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Breadcrumb: Breadcrumb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Breadcrumb parent entry: Home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457" y="3124200"/>
            <a:ext cx="2993231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Blank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Tab options</a:t>
            </a:r>
          </a:p>
          <a:p>
            <a:pPr lvl="1"/>
            <a:r>
              <a:rPr lang="en-US" dirty="0"/>
              <a:t>Use an existing tab set and create a new tab within the existing tab set</a:t>
            </a:r>
          </a:p>
          <a:p>
            <a:pPr lvl="1"/>
            <a:r>
              <a:rPr lang="en-US" dirty="0"/>
              <a:t>Tab set: TS1 (</a:t>
            </a:r>
            <a:r>
              <a:rPr lang="en-US" dirty="0" smtClean="0"/>
              <a:t>Home, Department, Employee)</a:t>
            </a:r>
            <a:endParaRPr lang="en-US" dirty="0"/>
          </a:p>
          <a:p>
            <a:pPr lvl="1"/>
            <a:r>
              <a:rPr lang="en-US" dirty="0"/>
              <a:t>New tab label: </a:t>
            </a:r>
            <a:r>
              <a:rPr lang="en-US" dirty="0" smtClean="0"/>
              <a:t>Parameterized Report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195387" y="4156713"/>
            <a:ext cx="7339013" cy="2321679"/>
            <a:chOff x="1143000" y="4156713"/>
            <a:chExt cx="7339013" cy="2321679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4156713"/>
              <a:ext cx="5357813" cy="1343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4200" y="4571011"/>
              <a:ext cx="5357813" cy="19073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1605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5471</TotalTime>
  <Words>1157</Words>
  <Application>Microsoft Office PowerPoint</Application>
  <PresentationFormat>On-screen Show (4:3)</PresentationFormat>
  <Paragraphs>197</Paragraphs>
  <Slides>25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Oracle Application Express (APEX)</vt:lpstr>
      <vt:lpstr>Creating APEX Reports</vt:lpstr>
      <vt:lpstr>Oracle APEX Report</vt:lpstr>
      <vt:lpstr>Editing Report Attributes</vt:lpstr>
      <vt:lpstr>Editing Report Attributes</vt:lpstr>
      <vt:lpstr>Editing Report Attributes</vt:lpstr>
      <vt:lpstr>Creating Parameterized Report</vt:lpstr>
      <vt:lpstr>Creating a Blank Page</vt:lpstr>
      <vt:lpstr>Creating a Blank Page</vt:lpstr>
      <vt:lpstr>Creating a Search Region</vt:lpstr>
      <vt:lpstr>Creating a Query Region</vt:lpstr>
      <vt:lpstr>The Decode Function</vt:lpstr>
      <vt:lpstr>Testing the Created Regions</vt:lpstr>
      <vt:lpstr>Adding Form Items</vt:lpstr>
      <vt:lpstr>Search Employee Text Field</vt:lpstr>
      <vt:lpstr>Hidden Field</vt:lpstr>
      <vt:lpstr>Department Select List</vt:lpstr>
      <vt:lpstr>Department Select List</vt:lpstr>
      <vt:lpstr>Submit Button</vt:lpstr>
      <vt:lpstr>Process</vt:lpstr>
      <vt:lpstr>Run Parameterized Report</vt:lpstr>
      <vt:lpstr>Creating Drill Down Report</vt:lpstr>
      <vt:lpstr>Creating Drill Down Report</vt:lpstr>
      <vt:lpstr>Creating Drill Down Report</vt:lpstr>
      <vt:lpstr>Readings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Oracle Application Express (APEX)</dc:title>
  <dc:creator/>
  <cp:lastModifiedBy>Jiangping Wang</cp:lastModifiedBy>
  <cp:revision>442</cp:revision>
  <dcterms:created xsi:type="dcterms:W3CDTF">2006-08-16T00:00:00Z</dcterms:created>
  <dcterms:modified xsi:type="dcterms:W3CDTF">2013-04-03T19:43:57Z</dcterms:modified>
</cp:coreProperties>
</file>